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120" r:id="rId2"/>
    <p:sldId id="2135" r:id="rId3"/>
    <p:sldId id="2137" r:id="rId4"/>
    <p:sldId id="2147" r:id="rId5"/>
    <p:sldId id="2199" r:id="rId6"/>
    <p:sldId id="2200" r:id="rId7"/>
    <p:sldId id="2201" r:id="rId8"/>
    <p:sldId id="2192" r:id="rId9"/>
    <p:sldId id="2193" r:id="rId10"/>
    <p:sldId id="2159" r:id="rId11"/>
    <p:sldId id="2194" r:id="rId12"/>
    <p:sldId id="2202" r:id="rId13"/>
    <p:sldId id="2203" r:id="rId14"/>
    <p:sldId id="2204" r:id="rId15"/>
    <p:sldId id="2205" r:id="rId16"/>
    <p:sldId id="2206" r:id="rId17"/>
    <p:sldId id="2208" r:id="rId18"/>
    <p:sldId id="2209" r:id="rId19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76" autoAdjust="0"/>
  </p:normalViewPr>
  <p:slideViewPr>
    <p:cSldViewPr>
      <p:cViewPr varScale="1">
        <p:scale>
          <a:sx n="79" d="100"/>
          <a:sy n="79" d="100"/>
        </p:scale>
        <p:origin x="-1368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Aircraft avionics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package continues to have intermittent loss of heading problems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charset="0"/>
                <a:ea typeface="Calibri" charset="0"/>
              </a:rPr>
              <a:t>A strip of clear skies through the Delta Junction – </a:t>
            </a:r>
            <a:r>
              <a:rPr lang="en-US" sz="1200" baseline="0" dirty="0" err="1" smtClean="0">
                <a:latin typeface="Arial" charset="0"/>
                <a:ea typeface="Calibri" charset="0"/>
              </a:rPr>
              <a:t>Tok</a:t>
            </a:r>
            <a:r>
              <a:rPr lang="en-US" sz="1200" baseline="0" dirty="0" smtClean="0">
                <a:latin typeface="Arial" charset="0"/>
                <a:ea typeface="Calibri" charset="0"/>
              </a:rPr>
              <a:t> – Northway valley in SE Alaska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Sortie</a:t>
            </a:r>
            <a:r>
              <a:rPr lang="en-US" baseline="0" dirty="0" smtClean="0"/>
              <a:t> #1: </a:t>
            </a:r>
            <a:r>
              <a:rPr lang="en-US" dirty="0" smtClean="0"/>
              <a:t>AVCAM sky pictures from </a:t>
            </a:r>
            <a:r>
              <a:rPr lang="en-US" dirty="0" err="1" smtClean="0"/>
              <a:t>Chalkyitsik</a:t>
            </a:r>
            <a:r>
              <a:rPr lang="en-US" dirty="0" smtClean="0"/>
              <a:t> showing open to partly cloudy skies and little smoke</a:t>
            </a:r>
            <a:r>
              <a:rPr lang="en-US" baseline="0" dirty="0" smtClean="0"/>
              <a:t> </a:t>
            </a:r>
            <a:r>
              <a:rPr lang="en-US" dirty="0" smtClean="0"/>
              <a:t> to the north and east (Old Crow), clear skies west and some high level </a:t>
            </a:r>
            <a:r>
              <a:rPr lang="en-US" dirty="0" err="1" smtClean="0"/>
              <a:t>cirrues</a:t>
            </a:r>
            <a:r>
              <a:rPr lang="en-US" dirty="0" smtClean="0"/>
              <a:t> to the SW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Sortie</a:t>
            </a:r>
            <a:r>
              <a:rPr lang="en-US" baseline="0" dirty="0" smtClean="0"/>
              <a:t> #1: </a:t>
            </a:r>
            <a:r>
              <a:rPr lang="en-US" dirty="0" smtClean="0"/>
              <a:t>AVCAM sky pictures from </a:t>
            </a:r>
            <a:r>
              <a:rPr lang="en-US" dirty="0" err="1" smtClean="0"/>
              <a:t>Chalkyitsik</a:t>
            </a:r>
            <a:r>
              <a:rPr lang="en-US" dirty="0" smtClean="0"/>
              <a:t> showing open to partly cloudy skies and little smoke</a:t>
            </a:r>
            <a:r>
              <a:rPr lang="en-US" baseline="0" dirty="0" smtClean="0"/>
              <a:t> </a:t>
            </a:r>
            <a:r>
              <a:rPr lang="en-US" dirty="0" smtClean="0"/>
              <a:t> to the north and east (Old Crow), clear skies west and some high level </a:t>
            </a:r>
            <a:r>
              <a:rPr lang="en-US" dirty="0" err="1" smtClean="0"/>
              <a:t>cirrues</a:t>
            </a:r>
            <a:r>
              <a:rPr lang="en-US" dirty="0" smtClean="0"/>
              <a:t> to the SW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Sortie</a:t>
            </a:r>
            <a:r>
              <a:rPr lang="en-US" baseline="0" dirty="0" smtClean="0"/>
              <a:t> #1: </a:t>
            </a:r>
            <a:r>
              <a:rPr lang="en-US" dirty="0" smtClean="0"/>
              <a:t>AVCAM sky pictures from </a:t>
            </a:r>
            <a:r>
              <a:rPr lang="en-US" dirty="0" err="1" smtClean="0"/>
              <a:t>Chalkyitsik</a:t>
            </a:r>
            <a:r>
              <a:rPr lang="en-US" dirty="0" smtClean="0"/>
              <a:t> showing open to partly cloudy skies and little smoke</a:t>
            </a:r>
            <a:r>
              <a:rPr lang="en-US" baseline="0" dirty="0" smtClean="0"/>
              <a:t> </a:t>
            </a:r>
            <a:r>
              <a:rPr lang="en-US" dirty="0" smtClean="0"/>
              <a:t> to the north and east (Old Crow), clear skies west and some high level </a:t>
            </a:r>
            <a:r>
              <a:rPr lang="en-US" dirty="0" err="1" smtClean="0"/>
              <a:t>cirrues</a:t>
            </a:r>
            <a:r>
              <a:rPr lang="en-US" dirty="0" smtClean="0"/>
              <a:t> to the SW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7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AVIRIS-NG</a:t>
            </a:r>
            <a:r>
              <a:rPr lang="en-US" sz="1000" baseline="0" dirty="0" smtClean="0"/>
              <a:t> </a:t>
            </a:r>
            <a:r>
              <a:rPr lang="en-US" sz="1000" dirty="0" smtClean="0"/>
              <a:t>/ Summer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/>
              <a:t>6</a:t>
            </a:r>
            <a:r>
              <a:rPr lang="en-US" sz="2400" b="1" dirty="0" smtClean="0"/>
              <a:t> July 2017 (DOY  188) </a:t>
            </a:r>
          </a:p>
          <a:p>
            <a:pPr eaLnBrk="1" hangingPunct="1"/>
            <a:r>
              <a:rPr lang="en-US" sz="2400" b="1" dirty="0" smtClean="0"/>
              <a:t>AVIRIS-NG: Southeast Alaska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7-06 at 14.24.2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179" y="896144"/>
            <a:ext cx="5553604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7056" y="917630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As-flown flight lines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3016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06t181605_geo - B38-116 - CRREL Tanana River fire scar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49418" y="-1350033"/>
            <a:ext cx="1371600" cy="11480580"/>
          </a:xfrm>
          <a:prstGeom prst="rect">
            <a:avLst/>
          </a:prstGeom>
        </p:spPr>
      </p:pic>
      <p:pic>
        <p:nvPicPr>
          <p:cNvPr id="2" name="Picture 1" descr="ang20170706t180635_geo - B37-115 - BNZ LTER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59416" y="-3400192"/>
            <a:ext cx="1371600" cy="12700577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70357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ang20170706t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B37, Track Air #115, Run ID 180635: Bonanza Creek LTER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B38,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#116,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181605: CRREL Tanana River fire scar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5326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6543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A. </a:t>
            </a:r>
            <a:r>
              <a:rPr lang="en-US" sz="1600" dirty="0" smtClean="0">
                <a:latin typeface="Arial"/>
                <a:cs typeface="Arial"/>
              </a:rPr>
              <a:t>Imaging of the hills on the eastern boundary of the </a:t>
            </a:r>
            <a:r>
              <a:rPr lang="en-US" sz="1600" dirty="0" err="1" smtClean="0">
                <a:latin typeface="Arial"/>
                <a:cs typeface="Arial"/>
              </a:rPr>
              <a:t>Innoko</a:t>
            </a:r>
            <a:r>
              <a:rPr lang="en-US" sz="1600" dirty="0" smtClean="0">
                <a:latin typeface="Arial"/>
                <a:cs typeface="Arial"/>
              </a:rPr>
              <a:t> NWR</a:t>
            </a: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B.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Coastal mountains separating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Anvik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from St Mary’s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58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06t184209_geo - B36-114 - Denali National Park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61926" y="1109465"/>
            <a:ext cx="1371600" cy="6705597"/>
          </a:xfrm>
          <a:prstGeom prst="rect">
            <a:avLst/>
          </a:prstGeom>
        </p:spPr>
      </p:pic>
      <p:pic>
        <p:nvPicPr>
          <p:cNvPr id="5" name="Picture 4" descr="ang20170706t183519_geo - B31-109 - NEON Healy box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78494" y="-319269"/>
            <a:ext cx="1371600" cy="653873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70357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ang20170706t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B31, Track Air #109, Run ID 183519: NEON Healy box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B36,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#114,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184209: Denali National Park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5326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6543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8" y="5144616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A. </a:t>
            </a:r>
            <a:r>
              <a:rPr lang="en-US" sz="1600" dirty="0" smtClean="0">
                <a:latin typeface="Arial"/>
                <a:cs typeface="Arial"/>
              </a:rPr>
              <a:t>NEON intensive airborne observations &amp; flux tower in this swath</a:t>
            </a: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B.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Overflight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of Denali National Park long-term monitoring sites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75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06t192052_geo - B45-123 - Eilson AFB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80958" y="-7481574"/>
            <a:ext cx="1371600" cy="23743661"/>
          </a:xfrm>
          <a:prstGeom prst="rect">
            <a:avLst/>
          </a:prstGeom>
        </p:spPr>
      </p:pic>
      <p:pic>
        <p:nvPicPr>
          <p:cNvPr id="2" name="Picture 1" descr="ang20170706t185049_geo - B32-110 - Denali National Park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93804" y="-2938029"/>
            <a:ext cx="1371600" cy="11769353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70357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ang20170706t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B32, Track Air #110, Run ID 185049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: Denali National Park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B45,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#123,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192052: </a:t>
            </a:r>
            <a:r>
              <a:rPr lang="en-US" sz="1600" dirty="0" err="1" smtClean="0">
                <a:solidFill>
                  <a:srgbClr val="000000"/>
                </a:solidFill>
                <a:ea typeface="Calibri" charset="0"/>
              </a:rPr>
              <a:t>Eilson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 AFB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5326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6543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8" y="5144616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Denali National Park long-term monitoring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sites; large clouds @ end</a:t>
            </a:r>
            <a:endParaRPr lang="en-US" sz="1600" dirty="0" smtClean="0"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B.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The braided Tanana River dominates the middle and end of this image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41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06t191053_geo - Bonus Line - SE Alaska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27599" y="-828216"/>
            <a:ext cx="1371600" cy="10436943"/>
          </a:xfrm>
          <a:prstGeom prst="rect">
            <a:avLst/>
          </a:prstGeom>
        </p:spPr>
      </p:pic>
      <p:pic>
        <p:nvPicPr>
          <p:cNvPr id="2" name="Picture 1" descr="ang20170706t190214_geo - Bonus Line - SE Alaska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60074" y="-3900851"/>
            <a:ext cx="1371600" cy="13701893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70357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ang20170706t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Bonus Line, Run ID 190214: SE Alaska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Bonus Line, 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191053: SE Alaska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5326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6543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8" y="5144616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A. </a:t>
            </a:r>
            <a:r>
              <a:rPr lang="en-US" sz="1600" dirty="0" smtClean="0">
                <a:ea typeface="Calibri" charset="0"/>
              </a:rPr>
              <a:t>Healy?</a:t>
            </a:r>
            <a:r>
              <a:rPr lang="en-US" sz="1600" b="1" dirty="0" smtClean="0">
                <a:ea typeface="Calibri" charset="0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Delta Junction?</a:t>
            </a: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B.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TBD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17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06t195616_geo - B42-120 - Delta Junction transect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774345" y="-14902953"/>
            <a:ext cx="1371600" cy="38730434"/>
          </a:xfrm>
          <a:prstGeom prst="rect">
            <a:avLst/>
          </a:prstGeom>
        </p:spPr>
      </p:pic>
      <p:pic>
        <p:nvPicPr>
          <p:cNvPr id="5" name="Picture 4" descr="ang20170706t193608_geo - B41-119 - Delta Junction; Allen Airfield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063816" y="-12704592"/>
            <a:ext cx="1371600" cy="31309377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70357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ang20170706t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B41, Track Air #119, Run ID 193608: Delta Junction transect 1 of 3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B42,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#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120,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195616: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Delta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Junction transect 2 of 3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5326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6543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8" y="5144616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A.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Allen Airfield @ beginning, agricultural fields @ middle and end</a:t>
            </a:r>
            <a:endParaRPr lang="en-US" sz="1600" dirty="0" smtClean="0"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B.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The braided Tanana River dominates the middle and end of this image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14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06t210717_geo - Bonus Line - SE Alaska-NW Yukon Territory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636070" y="-10764678"/>
            <a:ext cx="1371600" cy="30453885"/>
          </a:xfrm>
          <a:prstGeom prst="rect">
            <a:avLst/>
          </a:prstGeom>
        </p:spPr>
      </p:pic>
      <p:pic>
        <p:nvPicPr>
          <p:cNvPr id="2" name="Picture 1" descr="ang20170706t201837_geo - B43-121 - Delta Junction transect cont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562560" y="-10206785"/>
            <a:ext cx="1371600" cy="2630686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70357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ang20170706t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B43, Track Air #121, Run ID 193608: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Delta Junction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transect 3 of 3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Bonus Line,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21717: SE Alaska/NW YT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5326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6543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8" y="5144616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A.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Notable transition from forest to wetlands</a:t>
            </a:r>
            <a:endParaRPr lang="en-US" sz="1600" dirty="0" smtClean="0"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B.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The braided Tanana River dominates the middle and end of this image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76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06t214051_geo - Bonus Line - SE Alaska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08859" y="-4909475"/>
            <a:ext cx="1371600" cy="18599463"/>
          </a:xfrm>
          <a:prstGeom prst="rect">
            <a:avLst/>
          </a:prstGeom>
        </p:spPr>
      </p:pic>
      <p:pic>
        <p:nvPicPr>
          <p:cNvPr id="5" name="Picture 4" descr="ang20170706t211917_geo - Bonus Line - SE Alaska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437456" y="-17078232"/>
            <a:ext cx="1371600" cy="40056656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70357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ang20170706t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Bonus Line,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Run ID 211917: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SE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Alaska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Bonus Line, Run ID 214051: SE Alaska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5326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6543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8" y="5144616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A.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Notable transition from forest to wetlands</a:t>
            </a:r>
            <a:endParaRPr lang="en-US" sz="1600" dirty="0" smtClean="0">
              <a:latin typeface="Arial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B.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The braided Tanana River dominates the middle and end of this image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20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20170706t220340_geo - B39-117 - NEON CPCRW, CRREL Goldstream PF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67713" y="-3111938"/>
            <a:ext cx="1371600" cy="1211717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70357"/>
            <a:ext cx="8591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4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4"/>
              </a:rPr>
              <a:t>ang20170706t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B39,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#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117, Run ID 220340: NEON CPCRW box, CRREL </a:t>
            </a:r>
            <a:r>
              <a:rPr lang="en-US" sz="1600" dirty="0" err="1" smtClean="0">
                <a:solidFill>
                  <a:srgbClr val="000000"/>
                </a:solidFill>
                <a:ea typeface="Calibri" charset="0"/>
              </a:rPr>
              <a:t>Goldstream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 PF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5326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6543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8" y="5144616"/>
            <a:ext cx="827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NEON flux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tower, CRREL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lidar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 transect and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Fairbanks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outskirts imaged in this swath</a:t>
            </a: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67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IRIS-NG logo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8686800" cy="376273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6</a:t>
            </a:r>
            <a:r>
              <a:rPr lang="en-US" dirty="0" smtClean="0">
                <a:solidFill>
                  <a:schemeClr val="accent2"/>
                </a:solidFill>
              </a:rPr>
              <a:t>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187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Southeast Alaska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smtClean="0"/>
              <a:t>AVIRIS-NG / Dynamic Aviation B-200 (N53W) </a:t>
            </a:r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6 July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6600"/>
                </a:solidFill>
              </a:rPr>
              <a:t>Yellow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AVIRIS: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 smtClean="0"/>
              <a:t>Current </a:t>
            </a:r>
            <a:r>
              <a:rPr lang="en-US" sz="1800" dirty="0"/>
              <a:t>Deployment Location:  </a:t>
            </a:r>
            <a:r>
              <a:rPr lang="en-US" sz="1800" dirty="0" smtClean="0"/>
              <a:t>Fairbanks AK (PAFA)</a:t>
            </a:r>
          </a:p>
          <a:p>
            <a:r>
              <a:rPr lang="en-US" sz="1800" dirty="0" smtClean="0"/>
              <a:t>Crew:  </a:t>
            </a:r>
            <a:r>
              <a:rPr lang="en-US" sz="1800" dirty="0" smtClean="0">
                <a:solidFill>
                  <a:prstClr val="black"/>
                </a:solidFill>
              </a:rPr>
              <a:t>Rogers, </a:t>
            </a:r>
            <a:r>
              <a:rPr lang="en-US" sz="1800" dirty="0" err="1" smtClean="0">
                <a:solidFill>
                  <a:prstClr val="black"/>
                </a:solidFill>
              </a:rPr>
              <a:t>Heidt</a:t>
            </a:r>
            <a:r>
              <a:rPr lang="en-US" sz="1800" dirty="0" smtClean="0">
                <a:solidFill>
                  <a:prstClr val="black"/>
                </a:solidFill>
              </a:rPr>
              <a:t>, Nolte, </a:t>
            </a:r>
            <a:r>
              <a:rPr lang="en-US" sz="1800" dirty="0" err="1" smtClean="0">
                <a:solidFill>
                  <a:prstClr val="black"/>
                </a:solidFill>
              </a:rPr>
              <a:t>Bernas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</a:t>
            </a:r>
            <a:r>
              <a:rPr lang="en-US" sz="1800" dirty="0" smtClean="0">
                <a:latin typeface="Arial" charset="0"/>
                <a:ea typeface="Calibri" charset="0"/>
              </a:rPr>
              <a:t>A Thorpe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C Miller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Managers: M Eastwood, I </a:t>
            </a:r>
            <a:r>
              <a:rPr lang="en-US" sz="1800" dirty="0" err="1" smtClean="0">
                <a:latin typeface="Arial" charset="0"/>
                <a:ea typeface="Calibri" charset="0"/>
              </a:rPr>
              <a:t>McCubbin</a:t>
            </a:r>
            <a:endParaRPr lang="en-US" sz="1800" dirty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Instrument PI: R Green</a:t>
            </a:r>
            <a:endParaRPr lang="en-US" sz="1800" dirty="0">
              <a:latin typeface="Arial" charset="0"/>
              <a:ea typeface="Calibri" charset="0"/>
            </a:endParaRP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7 July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188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72</a:t>
            </a:r>
            <a:r>
              <a:rPr lang="en-US" dirty="0" smtClean="0">
                <a:solidFill>
                  <a:schemeClr val="accent2"/>
                </a:solidFill>
              </a:rPr>
              <a:t>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Friday 7 </a:t>
            </a:r>
            <a:r>
              <a:rPr lang="en-US" sz="1800" b="1" dirty="0"/>
              <a:t>July 2017 (DOY </a:t>
            </a:r>
            <a:r>
              <a:rPr lang="en-US" sz="1800" b="1" dirty="0" smtClean="0"/>
              <a:t>188)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Seward Peninsula/YK Delta</a:t>
            </a:r>
            <a:endParaRPr lang="en-US" sz="1800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Saturday </a:t>
            </a:r>
            <a:r>
              <a:rPr lang="en-US" sz="1800" b="1" dirty="0"/>
              <a:t>8 July 2017 (DOY 189):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Fort Yukon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Sunday 9 July 2017 (DOY 190):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Barrow/North Slope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7-07-06-2230Z-GOES-West-AK-ir4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064" y="1007434"/>
            <a:ext cx="4114800" cy="4785254"/>
          </a:xfrm>
          <a:prstGeom prst="rect">
            <a:avLst/>
          </a:prstGeom>
        </p:spPr>
      </p:pic>
      <p:pic>
        <p:nvPicPr>
          <p:cNvPr id="4" name="Picture 3" descr="2017-07-06-2230Z-GOES-West-AK-vis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92" y="968152"/>
            <a:ext cx="4114800" cy="464665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456" y="96815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GOES-West IR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2230Z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984" y="96815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GOES-West Vis 2230Z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 rot="18300000">
            <a:off x="3060348" y="2680939"/>
            <a:ext cx="914400" cy="18288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18300000">
            <a:off x="7273736" y="2752947"/>
            <a:ext cx="914400" cy="18288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8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04" y="3632448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14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195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Delta Junction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3233" y="3704456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7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04" y="3632448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14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11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/>
              <a:t>Nenana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3233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9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04" y="3632448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W</a:t>
            </a:r>
            <a:r>
              <a:rPr lang="en-US" b="1" dirty="0" smtClean="0">
                <a:solidFill>
                  <a:srgbClr val="FFFFFF"/>
                </a:solidFill>
              </a:rPr>
              <a:t>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/>
              <a:t>Minchumina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3233" y="3704456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ior AK Flight Plan - Screen Shot 2017-08-08 at 11.38.39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920" y="896144"/>
            <a:ext cx="8686800" cy="5077644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0" y="1112168"/>
            <a:ext cx="25922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Planned flight lines &amp; acquisition segments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5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-07-06 - AVIRIS-N53W - PM sortie - Fairbanks area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" y="954550"/>
            <a:ext cx="8686800" cy="4982154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July 2017/DOY 187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Southeast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9544" y="11121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As-flown lines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000" y="3992488"/>
            <a:ext cx="46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B36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160" y="2336304"/>
            <a:ext cx="689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B37-38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096" y="4424536"/>
            <a:ext cx="46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B31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9064" y="3848472"/>
            <a:ext cx="46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B32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1352" y="3056384"/>
            <a:ext cx="46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B45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5408" y="3488432"/>
            <a:ext cx="46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B41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9504" y="4064496"/>
            <a:ext cx="46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B42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0726" y="4867617"/>
            <a:ext cx="46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B43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8582" y="4640560"/>
            <a:ext cx="663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Bonus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1552" y="3560440"/>
            <a:ext cx="663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Bonus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8124" y="2768352"/>
            <a:ext cx="663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Bonus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4342" y="1544216"/>
            <a:ext cx="46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B39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7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2080597742</TotalTime>
  <Words>1124</Words>
  <Application>Microsoft Macintosh PowerPoint</Application>
  <PresentationFormat>Custom</PresentationFormat>
  <Paragraphs>171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Photo Editor Photo</vt:lpstr>
      <vt:lpstr>PowerPoint Presentation</vt:lpstr>
      <vt:lpstr>6 July 2017/DOY 187 Southeast Alaska</vt:lpstr>
      <vt:lpstr>7 July 2017/DOY 188 72-Hour Look Ahead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  <vt:lpstr>6 July 2017/DOY 187 Southeast Alaska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3698</cp:revision>
  <cp:lastPrinted>2012-09-27T19:06:18Z</cp:lastPrinted>
  <dcterms:created xsi:type="dcterms:W3CDTF">2011-01-14T21:06:41Z</dcterms:created>
  <dcterms:modified xsi:type="dcterms:W3CDTF">2017-08-15T00:06:26Z</dcterms:modified>
</cp:coreProperties>
</file>